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309" r:id="rId2"/>
    <p:sldId id="305" r:id="rId3"/>
    <p:sldId id="306" r:id="rId4"/>
    <p:sldId id="303" r:id="rId5"/>
    <p:sldId id="304" r:id="rId6"/>
    <p:sldId id="307" r:id="rId7"/>
    <p:sldId id="308" r:id="rId8"/>
    <p:sldId id="265" r:id="rId9"/>
    <p:sldId id="297" r:id="rId10"/>
    <p:sldId id="276" r:id="rId11"/>
    <p:sldId id="271" r:id="rId12"/>
    <p:sldId id="310" r:id="rId13"/>
    <p:sldId id="311" r:id="rId14"/>
    <p:sldId id="289" r:id="rId15"/>
    <p:sldId id="312" r:id="rId16"/>
    <p:sldId id="273" r:id="rId17"/>
    <p:sldId id="313" r:id="rId18"/>
    <p:sldId id="316" r:id="rId19"/>
    <p:sldId id="314" r:id="rId20"/>
    <p:sldId id="266" r:id="rId21"/>
    <p:sldId id="293" r:id="rId22"/>
    <p:sldId id="317" r:id="rId23"/>
    <p:sldId id="318" r:id="rId24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66"/>
    <a:srgbClr val="FFFF99"/>
    <a:srgbClr val="FF9900"/>
    <a:srgbClr val="FFFF00"/>
    <a:srgbClr val="FF7C80"/>
    <a:srgbClr val="EBF88A"/>
    <a:srgbClr val="CC009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645" autoAdjust="0"/>
    <p:restoredTop sz="91002" autoAdjust="0"/>
  </p:normalViewPr>
  <p:slideViewPr>
    <p:cSldViewPr>
      <p:cViewPr varScale="1">
        <p:scale>
          <a:sx n="74" d="100"/>
          <a:sy n="74" d="100"/>
        </p:scale>
        <p:origin x="54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defTabSz="917575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defTabSz="917575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/>
            </a:lvl1pPr>
          </a:lstStyle>
          <a:p>
            <a:fld id="{B3654F65-81F6-43DD-BE55-59205E683EE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28941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defTabSz="917575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defTabSz="917575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/>
            </a:lvl1pPr>
          </a:lstStyle>
          <a:p>
            <a:fld id="{78C00AFE-6AE1-4E47-AC3A-D2E528DB41E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9263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資料來源</a:t>
            </a:r>
            <a:r>
              <a:rPr kumimoji="1" lang="en-US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︰</a:t>
            </a:r>
            <a:r>
              <a:rPr kumimoji="1" lang="zh-TW" altLang="zh-HK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食物環境衞生署食物安全中心</a:t>
            </a: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引用之</a:t>
            </a:r>
            <a:r>
              <a:rPr lang="zh-TW" altLang="en-US" dirty="0" smtClean="0">
                <a:effectLst/>
              </a:rPr>
              <a:t>美國農業部轄下的營養素資料實驗室。</a:t>
            </a:r>
            <a:endParaRPr lang="en-US" altLang="zh-TW" dirty="0" smtClean="0">
              <a:effectLst/>
            </a:endParaRP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 smtClean="0"/>
              <a:t>注意</a:t>
            </a:r>
            <a:r>
              <a:rPr lang="en-US" altLang="zh-TW" dirty="0" smtClean="0"/>
              <a:t>︰</a:t>
            </a:r>
            <a:r>
              <a:rPr lang="zh-TW" altLang="en-US" dirty="0" smtClean="0"/>
              <a:t>圖下顯示的數據準確，惟圖中所顯示的食物分量並不一定是</a:t>
            </a:r>
            <a:r>
              <a:rPr lang="en-US" altLang="zh-TW" dirty="0" smtClean="0"/>
              <a:t>100</a:t>
            </a:r>
            <a:r>
              <a:rPr lang="zh-TW" altLang="en-US" dirty="0" smtClean="0"/>
              <a:t>克，只作參考。</a:t>
            </a:r>
            <a:endParaRPr lang="en-US" altLang="zh-TW" dirty="0" smtClean="0">
              <a:effectLst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00AFE-6AE1-4E47-AC3A-D2E528DB41E8}" type="slidenum">
              <a:rPr lang="en-US" altLang="zh-TW" smtClean="0"/>
              <a:pPr/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33617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圖下顯示的數據準確，惟圖中所顯示的食物分量並不一定是</a:t>
            </a:r>
            <a:r>
              <a:rPr lang="en-US" altLang="zh-TW" dirty="0" smtClean="0"/>
              <a:t>100</a:t>
            </a:r>
            <a:r>
              <a:rPr lang="zh-TW" altLang="en-US" dirty="0" smtClean="0"/>
              <a:t>克，只作參考。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00AFE-6AE1-4E47-AC3A-D2E528DB41E8}" type="slidenum">
              <a:rPr lang="en-US" altLang="zh-TW" smtClean="0"/>
              <a:pPr/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5146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註</a:t>
            </a:r>
            <a:r>
              <a:rPr lang="en-US" altLang="zh-TW" dirty="0" smtClean="0"/>
              <a:t>︰</a:t>
            </a:r>
            <a:r>
              <a:rPr lang="zh-TW" altLang="en-US" dirty="0" smtClean="0"/>
              <a:t>一個中型橙（去皮）大約重</a:t>
            </a:r>
            <a:r>
              <a:rPr lang="en-US" altLang="zh-TW" dirty="0" smtClean="0"/>
              <a:t>150</a:t>
            </a:r>
            <a:r>
              <a:rPr lang="zh-TW" altLang="en-US" dirty="0" smtClean="0"/>
              <a:t>克，一杯橙汁或橙味飲品的容量大約為</a:t>
            </a:r>
            <a:r>
              <a:rPr lang="en-US" altLang="zh-TW" dirty="0" smtClean="0"/>
              <a:t>240</a:t>
            </a:r>
            <a:r>
              <a:rPr lang="zh-TW" altLang="en-US" dirty="0" smtClean="0"/>
              <a:t>毫克，重量為</a:t>
            </a:r>
            <a:r>
              <a:rPr lang="en-US" altLang="zh-TW" dirty="0" smtClean="0"/>
              <a:t>240</a:t>
            </a:r>
            <a:r>
              <a:rPr lang="zh-TW" altLang="en-US" dirty="0" smtClean="0"/>
              <a:t>克。圖下顯示的數據準確，惟圖中所顯示的食物分量並不一定是</a:t>
            </a:r>
            <a:r>
              <a:rPr lang="en-US" altLang="zh-TW" dirty="0" smtClean="0"/>
              <a:t>100</a:t>
            </a:r>
            <a:r>
              <a:rPr lang="zh-TW" altLang="en-US" dirty="0" smtClean="0"/>
              <a:t>克，只作參考。</a:t>
            </a:r>
            <a:endParaRPr lang="en-US" altLang="zh-TW" dirty="0" smtClean="0">
              <a:effectLst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00AFE-6AE1-4E47-AC3A-D2E528DB41E8}" type="slidenum">
              <a:rPr lang="en-US" altLang="zh-TW" smtClean="0"/>
              <a:pPr/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25945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1757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1757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1757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17575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2D567FD2-0C70-4C60-B127-8F341DE0B26C}" type="slidenum">
              <a:rPr lang="en-US" altLang="zh-TW" sz="1200"/>
              <a:pPr eaLnBrk="1" hangingPunct="1"/>
              <a:t>20</a:t>
            </a:fld>
            <a:endParaRPr lang="en-US" altLang="zh-TW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HK" altLang="zh-HK"/>
          </a:p>
        </p:txBody>
      </p:sp>
      <p:pic>
        <p:nvPicPr>
          <p:cNvPr id="5" name="Picture 3" descr="D:\FRONTPAGE THEMES\NATURE\ANABNR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HK" altLang="zh-HK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F74EFAAA-1D03-4BFA-A157-7A3EC96B281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53578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ACEF9F-C176-46B2-A6EC-553FC2D93F93}" type="slidenum">
              <a:rPr lang="en-US" altLang="zh-TW"/>
              <a:pPr/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1592548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D07D28-1AC6-416F-916A-4C0B2F83B318}" type="slidenum">
              <a:rPr lang="en-US" altLang="zh-TW"/>
              <a:pPr/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11229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800"/>
            </a:lvl1pPr>
          </a:lstStyle>
          <a:p>
            <a:fld id="{FC78293A-33D5-4BB6-91F6-1AE2AADDE81F}" type="slidenum">
              <a:rPr lang="en-US" altLang="zh-TW" smtClean="0"/>
              <a:pPr/>
              <a:t>‹#›</a:t>
            </a:fld>
            <a:endParaRPr lang="en-US" altLang="zh-TW" sz="1100" dirty="0"/>
          </a:p>
        </p:txBody>
      </p:sp>
    </p:spTree>
    <p:extLst>
      <p:ext uri="{BB962C8B-B14F-4D97-AF65-F5344CB8AC3E}">
        <p14:creationId xmlns:p14="http://schemas.microsoft.com/office/powerpoint/2010/main" val="1182274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21269-3904-4B6D-B96A-7BA7BB86A0A3}" type="slidenum">
              <a:rPr lang="en-US" altLang="zh-TW"/>
              <a:pPr/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165865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6F1978-8BC5-4FD9-AF07-B86EAA96C7F1}" type="slidenum">
              <a:rPr lang="en-US" altLang="zh-TW"/>
              <a:pPr/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3829553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27608-F535-433C-93F9-186A0316EF3F}" type="slidenum">
              <a:rPr lang="en-US" altLang="zh-TW"/>
              <a:pPr/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33893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D35D85-C744-48D8-90E3-E988DCFC5C90}" type="slidenum">
              <a:rPr lang="en-US" altLang="zh-TW"/>
              <a:pPr/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180432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63099-E5A0-4F31-A312-90FC68C0A6E1}" type="slidenum">
              <a:rPr lang="en-US" altLang="zh-TW"/>
              <a:pPr/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3130594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481CA8-CAF0-4447-91B8-C0F51472DFF8}" type="slidenum">
              <a:rPr lang="en-US" altLang="zh-TW"/>
              <a:pPr/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1580249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025C9D-24E0-4406-9434-0191828E990F}" type="slidenum">
              <a:rPr lang="en-US" altLang="zh-TW"/>
              <a:pPr/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3592323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HK" altLang="zh-HK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HK" altLang="zh-HK"/>
          </a:p>
        </p:txBody>
      </p:sp>
      <p:sp>
        <p:nvSpPr>
          <p:cNvPr id="1028" name="Rectangle 4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HK" altLang="zh-HK"/>
          </a:p>
        </p:txBody>
      </p:sp>
      <p:sp>
        <p:nvSpPr>
          <p:cNvPr id="1029" name="Rectangle 5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HK" altLang="zh-H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pic>
        <p:nvPicPr>
          <p:cNvPr id="1033" name="Picture 9" descr="C:\Wendy\anabnr2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HK" altLang="zh-HK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>
                <a:solidFill>
                  <a:schemeClr val="tx2"/>
                </a:solidFill>
              </a:defRPr>
            </a:lvl1pPr>
          </a:lstStyle>
          <a:p>
            <a:fld id="{EE83A747-BF2F-4D75-A1C8-BA8BE4260FAC}" type="slidenum">
              <a:rPr lang="en-US" altLang="zh-TW"/>
              <a:pPr/>
              <a:t>‹#›</a:t>
            </a:fld>
            <a:endParaRPr lang="en-US" altLang="zh-TW" sz="140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3.jp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7"/>
          <p:cNvSpPr>
            <a:spLocks noChangeArrowheads="1"/>
          </p:cNvSpPr>
          <p:nvPr/>
        </p:nvSpPr>
        <p:spPr bwMode="auto">
          <a:xfrm rot="615358">
            <a:off x="2867531" y="2696691"/>
            <a:ext cx="1210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8000" b="1" dirty="0">
                <a:solidFill>
                  <a:srgbClr val="FF990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加</a:t>
            </a:r>
            <a:endParaRPr lang="zh-HK" altLang="en-US" sz="8000" b="1" dirty="0" smtClean="0">
              <a:solidFill>
                <a:srgbClr val="FF9900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8"/>
          <p:cNvSpPr>
            <a:spLocks noChangeArrowheads="1"/>
          </p:cNvSpPr>
          <p:nvPr/>
        </p:nvSpPr>
        <p:spPr bwMode="auto">
          <a:xfrm rot="20751981">
            <a:off x="3982764" y="2620669"/>
            <a:ext cx="1210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8000" b="1" dirty="0" smtClean="0">
                <a:solidFill>
                  <a:srgbClr val="CC66FF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工</a:t>
            </a:r>
            <a:endParaRPr lang="zh-HK" altLang="en-US" sz="8000" b="1" dirty="0" smtClean="0">
              <a:solidFill>
                <a:srgbClr val="CC66FF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5"/>
          <p:cNvSpPr>
            <a:spLocks noChangeArrowheads="1"/>
          </p:cNvSpPr>
          <p:nvPr/>
        </p:nvSpPr>
        <p:spPr bwMode="auto">
          <a:xfrm rot="334861">
            <a:off x="1757316" y="2548913"/>
            <a:ext cx="1210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8000" b="1" dirty="0">
                <a:solidFill>
                  <a:srgbClr val="99CC0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奇</a:t>
            </a:r>
            <a:endParaRPr lang="zh-HK" altLang="en-US" sz="8000" b="1" dirty="0" smtClean="0">
              <a:solidFill>
                <a:srgbClr val="99CC00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5"/>
          <p:cNvSpPr>
            <a:spLocks noChangeArrowheads="1"/>
          </p:cNvSpPr>
          <p:nvPr/>
        </p:nvSpPr>
        <p:spPr bwMode="auto">
          <a:xfrm rot="334861">
            <a:off x="5197135" y="2614439"/>
            <a:ext cx="1210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8000" b="1" dirty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魔</a:t>
            </a:r>
            <a:endParaRPr lang="zh-HK" altLang="en-US" sz="8000" b="1" dirty="0" smtClean="0">
              <a:solidFill>
                <a:srgbClr val="00B0F0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6"/>
          <p:cNvSpPr>
            <a:spLocks noChangeArrowheads="1"/>
          </p:cNvSpPr>
          <p:nvPr/>
        </p:nvSpPr>
        <p:spPr bwMode="auto">
          <a:xfrm rot="21288933">
            <a:off x="668879" y="2620256"/>
            <a:ext cx="1210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8000" b="1" dirty="0">
                <a:solidFill>
                  <a:srgbClr val="FF9999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神</a:t>
            </a:r>
            <a:endParaRPr lang="zh-HK" altLang="en-US" sz="8000" b="1" dirty="0" smtClean="0">
              <a:solidFill>
                <a:srgbClr val="FF9999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6988752" y="227799"/>
            <a:ext cx="2155248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kumimoji="0" lang="zh-TW" altLang="en-US" sz="2400" b="1" dirty="0">
                <a:solidFill>
                  <a:srgbClr val="99CC00"/>
                </a:solidFill>
              </a:rPr>
              <a:t>滋味營養教室</a:t>
            </a:r>
          </a:p>
        </p:txBody>
      </p:sp>
      <p:sp>
        <p:nvSpPr>
          <p:cNvPr id="22" name="矩形 8"/>
          <p:cNvSpPr>
            <a:spLocks noChangeArrowheads="1"/>
          </p:cNvSpPr>
          <p:nvPr/>
        </p:nvSpPr>
        <p:spPr bwMode="auto">
          <a:xfrm rot="20751981">
            <a:off x="6321612" y="2620669"/>
            <a:ext cx="1210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8000" b="1" dirty="0"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術</a:t>
            </a:r>
            <a:endParaRPr lang="zh-HK" altLang="en-US" sz="8000" b="1" dirty="0" smtClean="0">
              <a:solidFill>
                <a:schemeClr val="accent6">
                  <a:lumMod val="75000"/>
                </a:schemeClr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5"/>
          <p:cNvSpPr>
            <a:spLocks noChangeArrowheads="1"/>
          </p:cNvSpPr>
          <p:nvPr/>
        </p:nvSpPr>
        <p:spPr bwMode="auto">
          <a:xfrm rot="334861">
            <a:off x="7535983" y="2620704"/>
            <a:ext cx="1210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8000" b="1" dirty="0"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師</a:t>
            </a:r>
            <a:endParaRPr lang="zh-HK" altLang="en-US" sz="8000" b="1" dirty="0" smtClean="0"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69913" y="6021288"/>
            <a:ext cx="5410199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None/>
              <a:defRPr/>
            </a:pPr>
            <a:r>
              <a:rPr kumimoji="0" lang="zh-TW" altLang="en-US" sz="1800" dirty="0">
                <a:solidFill>
                  <a:schemeClr val="accent5">
                    <a:lumMod val="50000"/>
                  </a:schemeClr>
                </a:solidFill>
              </a:rPr>
              <a:t>優質教育基金贊助（計劃編號</a:t>
            </a:r>
            <a:r>
              <a:rPr kumimoji="0" lang="en-US" altLang="zh-TW" sz="1800" dirty="0">
                <a:solidFill>
                  <a:schemeClr val="accent5">
                    <a:lumMod val="50000"/>
                  </a:schemeClr>
                </a:solidFill>
              </a:rPr>
              <a:t>︰2015/0252</a:t>
            </a:r>
            <a:r>
              <a:rPr kumimoji="0" lang="zh-TW" altLang="en-US" sz="1800" dirty="0">
                <a:solidFill>
                  <a:schemeClr val="accent5">
                    <a:lumMod val="50000"/>
                  </a:schemeClr>
                </a:solidFill>
              </a:rPr>
              <a:t>）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kumimoji="0" lang="zh-TW" altLang="en-US" sz="1800" dirty="0" smtClean="0">
                <a:solidFill>
                  <a:schemeClr val="accent5">
                    <a:lumMod val="50000"/>
                  </a:schemeClr>
                </a:solidFill>
              </a:rPr>
              <a:t>香港中文大學醫學院健康教育及促進健康中心製作</a:t>
            </a:r>
            <a:endParaRPr kumimoji="0" lang="en-US" altLang="zh-TW" sz="18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62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447" y="4538999"/>
            <a:ext cx="3374448" cy="2334567"/>
          </a:xfrm>
          <a:prstGeom prst="rect">
            <a:avLst/>
          </a:prstGeom>
        </p:spPr>
      </p:pic>
      <p:pic>
        <p:nvPicPr>
          <p:cNvPr id="8194" name="Picture 21" descr="C:\WINDOWS\Desktop\salted fish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890" y="1052736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0" descr="C:\WINDOWS\Desktop\Graphic\preserve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1" t="27435" r="421" b="-451"/>
          <a:stretch/>
        </p:blipFill>
        <p:spPr bwMode="auto">
          <a:xfrm>
            <a:off x="622566" y="1052736"/>
            <a:ext cx="3543300" cy="344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19"/>
          <p:cNvSpPr>
            <a:spLocks noChangeArrowheads="1"/>
          </p:cNvSpPr>
          <p:nvPr/>
        </p:nvSpPr>
        <p:spPr bwMode="auto">
          <a:xfrm>
            <a:off x="1685833" y="3747355"/>
            <a:ext cx="24929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r>
              <a:rPr lang="zh-TW" altLang="en-US" sz="3600" dirty="0" smtClean="0"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</a:schemeClr>
                  </a:glow>
                </a:effectLst>
              </a:rPr>
              <a:t>菜乾、醃</a:t>
            </a:r>
            <a:r>
              <a:rPr lang="zh-TW" altLang="en-US" sz="3600" dirty="0"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</a:schemeClr>
                  </a:glow>
                </a:effectLst>
              </a:rPr>
              <a:t>菜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94258" y="3717032"/>
            <a:ext cx="1259632" cy="727988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TW" altLang="en-US" sz="3600" kern="1200" dirty="0"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</a:schemeClr>
                  </a:glow>
                </a:effectLst>
                <a:latin typeface="Times New Roman" panose="02020603050405020304" pitchFamily="18" charset="0"/>
                <a:ea typeface="新細明體" panose="02020500000000000000" pitchFamily="18" charset="-120"/>
              </a:rPr>
              <a:t>鹹魚</a:t>
            </a:r>
          </a:p>
        </p:txBody>
      </p:sp>
      <p:sp>
        <p:nvSpPr>
          <p:cNvPr id="7" name="矩形圖說文字 6"/>
          <p:cNvSpPr/>
          <p:nvPr/>
        </p:nvSpPr>
        <p:spPr bwMode="auto">
          <a:xfrm>
            <a:off x="622566" y="4596226"/>
            <a:ext cx="5525277" cy="1360333"/>
          </a:xfrm>
          <a:prstGeom prst="wedgeRectCallout">
            <a:avLst>
              <a:gd name="adj1" fmla="val 62819"/>
              <a:gd name="adj2" fmla="val -11691"/>
            </a:avLst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這些都是常見的加工食品，歷史悠久。</a:t>
            </a:r>
            <a:endParaRPr lang="en-US" altLang="zh-TW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TW" alt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農民會將食物曬乾和風乾，又會用鹽或</a:t>
            </a:r>
            <a:endParaRPr lang="en-US" altLang="zh-TW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TW" alt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糖來醃製，令食物放久也不會變壞。</a:t>
            </a:r>
            <a:endParaRPr lang="zh-HK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9608" y="476672"/>
            <a:ext cx="5791200" cy="179107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zh-TW" altLang="en-US" dirty="0" smtClean="0"/>
              <a:t>你知道加工過程對食物營養價值的改變嗎？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2492896"/>
            <a:ext cx="4258865" cy="4041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872131"/>
            <a:ext cx="1849723" cy="2866037"/>
          </a:xfrm>
          <a:prstGeom prst="rect">
            <a:avLst/>
          </a:prstGeom>
        </p:spPr>
      </p:pic>
      <p:pic>
        <p:nvPicPr>
          <p:cNvPr id="4" name="Picture 1040" descr="C:\WINDOWS\Desktop\Graphic\photo\CIMG43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98295"/>
            <a:ext cx="3325761" cy="22227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26" descr="D:\複製 -20050326\PREVIEW\CIMG067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19973" y="2026205"/>
            <a:ext cx="3292325" cy="219488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971600" y="4310227"/>
            <a:ext cx="30442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每</a:t>
            </a:r>
            <a:r>
              <a:rPr lang="en-US" altLang="zh-TW" dirty="0" smtClean="0"/>
              <a:t>100</a:t>
            </a:r>
            <a:r>
              <a:rPr lang="zh-TW" altLang="en-US" dirty="0" smtClean="0"/>
              <a:t>克新鮮免治豬肉（有肥肉也有瘦肉）含有</a:t>
            </a:r>
            <a:r>
              <a:rPr lang="en-US" altLang="zh-TW" dirty="0" smtClean="0"/>
              <a:t>︰</a:t>
            </a:r>
            <a:r>
              <a:rPr lang="en-US" altLang="zh-TW" b="1" dirty="0">
                <a:solidFill>
                  <a:srgbClr val="FF0000"/>
                </a:solidFill>
              </a:rPr>
              <a:t>21</a:t>
            </a:r>
            <a:r>
              <a:rPr lang="zh-TW" altLang="en-US" dirty="0" smtClean="0"/>
              <a:t>克脂肪及</a:t>
            </a:r>
            <a:r>
              <a:rPr lang="en-US" altLang="zh-TW" b="1" dirty="0">
                <a:solidFill>
                  <a:srgbClr val="FF0000"/>
                </a:solidFill>
              </a:rPr>
              <a:t>56</a:t>
            </a:r>
            <a:r>
              <a:rPr lang="zh-HK" altLang="en-US" dirty="0" smtClean="0">
                <a:effectLst/>
              </a:rPr>
              <a:t>毫克</a:t>
            </a:r>
            <a:r>
              <a:rPr lang="zh-TW" altLang="en-US" dirty="0" smtClean="0"/>
              <a:t>鈉</a:t>
            </a:r>
            <a:endParaRPr lang="en-US" altLang="zh-TW" dirty="0" smtClean="0"/>
          </a:p>
        </p:txBody>
      </p:sp>
      <p:sp>
        <p:nvSpPr>
          <p:cNvPr id="8" name="矩形 7"/>
          <p:cNvSpPr/>
          <p:nvPr/>
        </p:nvSpPr>
        <p:spPr>
          <a:xfrm>
            <a:off x="4225352" y="4221088"/>
            <a:ext cx="29614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 smtClean="0"/>
              <a:t>每</a:t>
            </a:r>
            <a:r>
              <a:rPr lang="en-US" altLang="zh-TW" dirty="0" smtClean="0"/>
              <a:t>100</a:t>
            </a:r>
            <a:r>
              <a:rPr lang="zh-TW" altLang="en-US" dirty="0" smtClean="0"/>
              <a:t>克煙燻香腸（含豬肉、牛肉、車打芝士）含有</a:t>
            </a:r>
            <a:r>
              <a:rPr lang="en-US" altLang="zh-TW" dirty="0" smtClean="0"/>
              <a:t>︰</a:t>
            </a:r>
            <a:r>
              <a:rPr lang="en-US" altLang="zh-TW" b="1" dirty="0">
                <a:solidFill>
                  <a:srgbClr val="FF0000"/>
                </a:solidFill>
              </a:rPr>
              <a:t>26</a:t>
            </a:r>
            <a:r>
              <a:rPr lang="zh-TW" altLang="en-US" dirty="0" smtClean="0"/>
              <a:t>克脂肪及</a:t>
            </a:r>
            <a:r>
              <a:rPr lang="en-US" altLang="zh-TW" b="1" dirty="0">
                <a:solidFill>
                  <a:srgbClr val="FF0000"/>
                </a:solidFill>
              </a:rPr>
              <a:t>848</a:t>
            </a:r>
            <a:r>
              <a:rPr lang="zh-HK" altLang="en-US" dirty="0" smtClean="0">
                <a:effectLst/>
              </a:rPr>
              <a:t>毫克</a:t>
            </a:r>
            <a:r>
              <a:rPr lang="zh-TW" altLang="en-US" dirty="0" smtClean="0"/>
              <a:t>鈉</a:t>
            </a:r>
            <a:endParaRPr lang="en-US" altLang="zh-TW" dirty="0" smtClean="0"/>
          </a:p>
        </p:txBody>
      </p:sp>
      <p:sp>
        <p:nvSpPr>
          <p:cNvPr id="10" name="矩形圖說文字 9"/>
          <p:cNvSpPr/>
          <p:nvPr/>
        </p:nvSpPr>
        <p:spPr bwMode="auto">
          <a:xfrm>
            <a:off x="3131840" y="5856311"/>
            <a:ext cx="4253793" cy="911877"/>
          </a:xfrm>
          <a:prstGeom prst="wedgeRectCallout">
            <a:avLst>
              <a:gd name="adj1" fmla="val 56917"/>
              <a:gd name="adj2" fmla="val -46470"/>
            </a:avLst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香腸果然含有較多的脂肪</a:t>
            </a:r>
            <a:endParaRPr lang="en-US" altLang="zh-TW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TW" alt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（來自油脂）和鈉（來自鹽）</a:t>
            </a:r>
            <a:endParaRPr lang="zh-HK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17791" y="1007806"/>
            <a:ext cx="838842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TW" altLang="en-US" sz="4000" kern="0" dirty="0" smtClean="0"/>
              <a:t>比較兩種重量相同的食物的營養價值</a:t>
            </a:r>
          </a:p>
        </p:txBody>
      </p:sp>
    </p:spTree>
    <p:extLst>
      <p:ext uri="{BB962C8B-B14F-4D97-AF65-F5344CB8AC3E}">
        <p14:creationId xmlns:p14="http://schemas.microsoft.com/office/powerpoint/2010/main" val="27690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3" y="4333695"/>
            <a:ext cx="2612997" cy="2479681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7791" y="1007806"/>
            <a:ext cx="838842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TW" altLang="en-US" sz="4000" kern="0" dirty="0" smtClean="0"/>
              <a:t>比較兩種重量相同的食物的營養價值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897006" y="4247710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每</a:t>
            </a:r>
            <a:r>
              <a:rPr lang="en-US" altLang="zh-TW" dirty="0" smtClean="0"/>
              <a:t>100</a:t>
            </a:r>
            <a:r>
              <a:rPr lang="zh-TW" altLang="en-US" dirty="0" smtClean="0"/>
              <a:t>克馬鈴薯（去皮烚熟並添加鹽）含有</a:t>
            </a:r>
            <a:r>
              <a:rPr lang="en-US" altLang="zh-TW" dirty="0" smtClean="0"/>
              <a:t>︰</a:t>
            </a:r>
            <a:r>
              <a:rPr lang="en-US" altLang="zh-TW" b="1" dirty="0">
                <a:solidFill>
                  <a:srgbClr val="FF0000"/>
                </a:solidFill>
              </a:rPr>
              <a:t>0.1</a:t>
            </a:r>
            <a:r>
              <a:rPr lang="zh-TW" altLang="en-US" dirty="0" smtClean="0"/>
              <a:t>克脂肪及</a:t>
            </a:r>
            <a:r>
              <a:rPr lang="en-US" altLang="zh-TW" b="1" dirty="0">
                <a:solidFill>
                  <a:srgbClr val="FF0000"/>
                </a:solidFill>
              </a:rPr>
              <a:t>241</a:t>
            </a:r>
            <a:r>
              <a:rPr lang="zh-HK" altLang="en-US" dirty="0" smtClean="0">
                <a:effectLst/>
              </a:rPr>
              <a:t>毫克</a:t>
            </a:r>
            <a:r>
              <a:rPr lang="zh-TW" altLang="en-US" dirty="0" smtClean="0"/>
              <a:t>鈉</a:t>
            </a:r>
            <a:endParaRPr lang="en-US" altLang="zh-TW" dirty="0" smtClean="0"/>
          </a:p>
        </p:txBody>
      </p:sp>
      <p:sp>
        <p:nvSpPr>
          <p:cNvPr id="9" name="矩形 8"/>
          <p:cNvSpPr/>
          <p:nvPr/>
        </p:nvSpPr>
        <p:spPr>
          <a:xfrm>
            <a:off x="4009328" y="4247710"/>
            <a:ext cx="2722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 smtClean="0"/>
              <a:t>每</a:t>
            </a:r>
            <a:r>
              <a:rPr lang="en-US" altLang="zh-TW" dirty="0" smtClean="0"/>
              <a:t>100</a:t>
            </a:r>
            <a:r>
              <a:rPr lang="zh-TW" altLang="en-US" dirty="0" smtClean="0"/>
              <a:t>克</a:t>
            </a:r>
            <a:r>
              <a:rPr lang="zh-HK" altLang="en-US" dirty="0" smtClean="0">
                <a:effectLst>
                  <a:glow rad="127000">
                    <a:schemeClr val="bg1"/>
                  </a:glow>
                </a:effectLst>
              </a:rPr>
              <a:t>薯片</a:t>
            </a:r>
            <a:r>
              <a:rPr lang="zh-TW" altLang="en-US" dirty="0" smtClean="0"/>
              <a:t>含有</a:t>
            </a:r>
            <a:r>
              <a:rPr lang="en-US" altLang="zh-TW" dirty="0" smtClean="0"/>
              <a:t>︰</a:t>
            </a:r>
            <a:r>
              <a:rPr lang="en-US" altLang="zh-TW" b="1" dirty="0">
                <a:solidFill>
                  <a:srgbClr val="FF0000"/>
                </a:solidFill>
              </a:rPr>
              <a:t>36</a:t>
            </a:r>
            <a:r>
              <a:rPr lang="zh-TW" altLang="en-US" dirty="0" smtClean="0"/>
              <a:t>克脂肪及</a:t>
            </a:r>
            <a:r>
              <a:rPr lang="en-US" altLang="zh-TW" b="1" dirty="0" smtClean="0">
                <a:solidFill>
                  <a:srgbClr val="FF0000"/>
                </a:solidFill>
              </a:rPr>
              <a:t>525</a:t>
            </a:r>
            <a:r>
              <a:rPr lang="zh-HK" altLang="en-US" dirty="0" smtClean="0">
                <a:effectLst/>
              </a:rPr>
              <a:t>毫克</a:t>
            </a:r>
            <a:r>
              <a:rPr lang="zh-TW" altLang="en-US" dirty="0" smtClean="0"/>
              <a:t>鈉</a:t>
            </a:r>
            <a:endParaRPr lang="en-US" altLang="zh-TW" dirty="0" smtClean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944" t="8166" r="11421" b="4432"/>
          <a:stretch/>
        </p:blipFill>
        <p:spPr>
          <a:xfrm>
            <a:off x="4211960" y="2122522"/>
            <a:ext cx="2664296" cy="20882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矩形圖說文字 14"/>
          <p:cNvSpPr/>
          <p:nvPr/>
        </p:nvSpPr>
        <p:spPr bwMode="auto">
          <a:xfrm>
            <a:off x="1614351" y="5805264"/>
            <a:ext cx="4685841" cy="911877"/>
          </a:xfrm>
          <a:prstGeom prst="wedgeRectCallout">
            <a:avLst>
              <a:gd name="adj1" fmla="val 56917"/>
              <a:gd name="adj2" fmla="val -46470"/>
            </a:avLst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做薯片需要加入許多鹽和</a:t>
            </a:r>
            <a:endParaRPr lang="en-US" altLang="zh-TW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TW" alt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調味粉，再經過油炸才可口。</a:t>
            </a:r>
            <a:endParaRPr lang="zh-HK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18067">
            <a:off x="7748341" y="3006072"/>
            <a:ext cx="1033860" cy="1326674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2000"/>
                    </a14:imgEffect>
                    <a14:imgEffect>
                      <a14:saturation sat="109000"/>
                    </a14:imgEffect>
                    <a14:imgEffect>
                      <a14:brightnessContrast bright="6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011" y="2122522"/>
            <a:ext cx="2784309" cy="2088232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7027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52" y="2373245"/>
            <a:ext cx="3384376" cy="4296115"/>
          </a:xfrm>
          <a:prstGeom prst="rect">
            <a:avLst/>
          </a:prstGeom>
        </p:spPr>
      </p:pic>
      <p:sp>
        <p:nvSpPr>
          <p:cNvPr id="4" name="圓角矩形圖說文字 3"/>
          <p:cNvSpPr/>
          <p:nvPr/>
        </p:nvSpPr>
        <p:spPr bwMode="auto">
          <a:xfrm>
            <a:off x="3014029" y="3140968"/>
            <a:ext cx="1683985" cy="966018"/>
          </a:xfrm>
          <a:prstGeom prst="wedgeRoundRectCallout">
            <a:avLst>
              <a:gd name="adj1" fmla="val 79949"/>
              <a:gd name="adj2" fmla="val -11927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我喜歡吃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脆條</a:t>
            </a:r>
            <a:endParaRPr lang="zh-HK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圖說文字 8"/>
          <p:cNvSpPr/>
          <p:nvPr/>
        </p:nvSpPr>
        <p:spPr bwMode="auto">
          <a:xfrm>
            <a:off x="683568" y="933084"/>
            <a:ext cx="6048672" cy="2063867"/>
          </a:xfrm>
          <a:prstGeom prst="wedgeRoundRectCallout">
            <a:avLst>
              <a:gd name="adj1" fmla="val 45142"/>
              <a:gd name="adj2" fmla="val 61338"/>
              <a:gd name="adj3" fmla="val 16667"/>
            </a:avLst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經常攝取高脂肪的食物會導致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肥胖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增加患上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心臟血管疾病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的風險，至於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攝取過量鹽分（就是鈉）會令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血壓升</a:t>
            </a:r>
            <a:endParaRPr lang="en-US" altLang="zh-TW" sz="2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，也會增加心臟血管疾病的風險。</a:t>
            </a:r>
            <a:endParaRPr lang="zh-HK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圓角矩形圖說文字 10"/>
          <p:cNvSpPr/>
          <p:nvPr/>
        </p:nvSpPr>
        <p:spPr bwMode="auto">
          <a:xfrm>
            <a:off x="539552" y="4653136"/>
            <a:ext cx="3996444" cy="2016224"/>
          </a:xfrm>
          <a:prstGeom prst="wedgeRoundRectCallout">
            <a:avLst>
              <a:gd name="adj1" fmla="val 57816"/>
              <a:gd name="adj2" fmla="val -72446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我明白了，雖然偶然吃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油炸脆條不會立即生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病，但長遠來說，這是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不健康的飲食習慣。</a:t>
            </a:r>
            <a:endParaRPr lang="zh-HK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891" y="2420888"/>
            <a:ext cx="3528269" cy="4320480"/>
          </a:xfrm>
        </p:spPr>
      </p:pic>
      <p:sp>
        <p:nvSpPr>
          <p:cNvPr id="5" name="圓角矩形圖說文字 4"/>
          <p:cNvSpPr/>
          <p:nvPr/>
        </p:nvSpPr>
        <p:spPr bwMode="auto">
          <a:xfrm>
            <a:off x="2123728" y="924209"/>
            <a:ext cx="2471947" cy="1499986"/>
          </a:xfrm>
          <a:prstGeom prst="wedgeRoundRectCallout">
            <a:avLst>
              <a:gd name="adj1" fmla="val -10775"/>
              <a:gd name="adj2" fmla="val 121221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因為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方便，我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和家人都喜歡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吃加工肉類。</a:t>
            </a:r>
            <a:endParaRPr lang="zh-HK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圓角矩形圖說文字 6"/>
          <p:cNvSpPr/>
          <p:nvPr/>
        </p:nvSpPr>
        <p:spPr bwMode="auto">
          <a:xfrm>
            <a:off x="6044235" y="1518671"/>
            <a:ext cx="2867606" cy="4824536"/>
          </a:xfrm>
          <a:prstGeom prst="wedgeRoundRectCallout">
            <a:avLst>
              <a:gd name="adj1" fmla="val -62042"/>
              <a:gd name="adj2" fmla="val -16187"/>
              <a:gd name="adj3" fmla="val 16667"/>
            </a:avLst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可能由於添加的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防腐劑及其製作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過程，加工肉製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品</a:t>
            </a:r>
            <a:r>
              <a:rPr lang="zh-TW" altLang="zh-HK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已被科學家歸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HK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類為第一類「人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HK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類致癌物」，代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HK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表有足夠證據證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HK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明此類食物令人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HK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體導致癌性，例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HK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如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大</a:t>
            </a:r>
            <a:r>
              <a:rPr lang="zh-TW" altLang="zh-HK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腸癌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HK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圖說文字 8"/>
          <p:cNvSpPr/>
          <p:nvPr/>
        </p:nvSpPr>
        <p:spPr bwMode="auto">
          <a:xfrm>
            <a:off x="11944" y="2912762"/>
            <a:ext cx="2304134" cy="3430445"/>
          </a:xfrm>
          <a:prstGeom prst="wedgeRoundRectCallout">
            <a:avLst>
              <a:gd name="adj1" fmla="val 65230"/>
              <a:gd name="adj2" fmla="val -18602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我明白了，雖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然偶爾吃加工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肉類不會立即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生病，但我也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有責任照顧我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的身體，維持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腸道健康。</a:t>
            </a:r>
            <a:endParaRPr lang="zh-HK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85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951" y="5152841"/>
            <a:ext cx="1613545" cy="1702455"/>
          </a:xfrm>
          <a:prstGeom prst="rect">
            <a:avLst/>
          </a:prstGeom>
        </p:spPr>
      </p:pic>
      <p:pic>
        <p:nvPicPr>
          <p:cNvPr id="34818" name="Picture 2" descr="CIMG00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3220"/>
            <a:ext cx="2939698" cy="220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 descr="D:\20050804\PREVIEW\CIMG2381.JPG"/>
          <p:cNvPicPr>
            <a:picLocks noChangeAspect="1" noChangeArrowheads="1"/>
          </p:cNvPicPr>
          <p:nvPr/>
        </p:nvPicPr>
        <p:blipFill>
          <a:blip r:embed="rId5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00808"/>
            <a:ext cx="2893604" cy="221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70992" y="620688"/>
            <a:ext cx="907300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TW" altLang="en-US" sz="3600" kern="0" dirty="0" smtClean="0"/>
              <a:t>比較三種重量相同</a:t>
            </a:r>
            <a:r>
              <a:rPr lang="zh-TW" altLang="en-US" sz="3600" kern="0" dirty="0"/>
              <a:t>的</a:t>
            </a:r>
            <a:r>
              <a:rPr lang="zh-TW" altLang="en-US" sz="3600" kern="0" dirty="0" smtClean="0"/>
              <a:t>食物和飲品的營養價值</a:t>
            </a:r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529" r="9157"/>
          <a:stretch/>
        </p:blipFill>
        <p:spPr>
          <a:xfrm>
            <a:off x="6165036" y="1685827"/>
            <a:ext cx="2533564" cy="2229227"/>
          </a:xfrm>
          <a:prstGeom prst="rect">
            <a:avLst/>
          </a:prstGeom>
        </p:spPr>
      </p:pic>
      <p:sp>
        <p:nvSpPr>
          <p:cNvPr id="25" name="文字方塊 24"/>
          <p:cNvSpPr txBox="1"/>
          <p:nvPr/>
        </p:nvSpPr>
        <p:spPr>
          <a:xfrm>
            <a:off x="192796" y="3933056"/>
            <a:ext cx="3032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每</a:t>
            </a:r>
            <a:r>
              <a:rPr lang="en-US" altLang="zh-TW" dirty="0" smtClean="0"/>
              <a:t>100</a:t>
            </a:r>
            <a:r>
              <a:rPr lang="zh-TW" altLang="en-US" dirty="0" smtClean="0"/>
              <a:t>克鮮橙（去皮）含有</a:t>
            </a:r>
            <a:r>
              <a:rPr lang="en-US" altLang="zh-TW" dirty="0" smtClean="0"/>
              <a:t>︰</a:t>
            </a:r>
            <a:r>
              <a:rPr lang="en-US" altLang="zh-TW" b="1" dirty="0" smtClean="0">
                <a:solidFill>
                  <a:srgbClr val="FF0000"/>
                </a:solidFill>
              </a:rPr>
              <a:t>6.9</a:t>
            </a:r>
            <a:r>
              <a:rPr lang="zh-TW" altLang="en-US" dirty="0" smtClean="0"/>
              <a:t>克糖和</a:t>
            </a:r>
            <a:r>
              <a:rPr lang="en-US" altLang="zh-TW" b="1" dirty="0" smtClean="0">
                <a:solidFill>
                  <a:srgbClr val="FF0000"/>
                </a:solidFill>
              </a:rPr>
              <a:t>2.3</a:t>
            </a:r>
            <a:r>
              <a:rPr lang="zh-TW" altLang="en-US" dirty="0" smtClean="0"/>
              <a:t>克纖維素</a:t>
            </a:r>
            <a:endParaRPr lang="en-US" altLang="zh-TW" dirty="0" smtClean="0"/>
          </a:p>
        </p:txBody>
      </p:sp>
      <p:sp>
        <p:nvSpPr>
          <p:cNvPr id="26" name="文字方塊 25"/>
          <p:cNvSpPr txBox="1"/>
          <p:nvPr/>
        </p:nvSpPr>
        <p:spPr>
          <a:xfrm>
            <a:off x="3191218" y="3933056"/>
            <a:ext cx="2604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每</a:t>
            </a:r>
            <a:r>
              <a:rPr lang="en-US" altLang="zh-TW" dirty="0" smtClean="0"/>
              <a:t>100</a:t>
            </a:r>
            <a:r>
              <a:rPr lang="zh-TW" altLang="en-US" dirty="0" smtClean="0"/>
              <a:t>克鮮榨橙汁含有</a:t>
            </a:r>
            <a:r>
              <a:rPr lang="en-US" altLang="zh-TW" dirty="0" smtClean="0"/>
              <a:t>︰</a:t>
            </a:r>
            <a:r>
              <a:rPr lang="en-US" altLang="zh-TW" b="1" dirty="0" smtClean="0">
                <a:solidFill>
                  <a:srgbClr val="FF0000"/>
                </a:solidFill>
              </a:rPr>
              <a:t>7.7</a:t>
            </a:r>
            <a:r>
              <a:rPr lang="zh-TW" altLang="en-US" dirty="0" smtClean="0"/>
              <a:t>克糖和</a:t>
            </a:r>
            <a:r>
              <a:rPr lang="en-US" altLang="zh-TW" b="1" dirty="0" smtClean="0">
                <a:solidFill>
                  <a:srgbClr val="FF0000"/>
                </a:solidFill>
              </a:rPr>
              <a:t>0.0</a:t>
            </a:r>
            <a:r>
              <a:rPr lang="zh-TW" altLang="en-US" dirty="0" smtClean="0"/>
              <a:t>克纖維素</a:t>
            </a:r>
            <a:endParaRPr lang="en-US" altLang="zh-TW" dirty="0" smtClean="0"/>
          </a:p>
        </p:txBody>
      </p:sp>
      <p:sp>
        <p:nvSpPr>
          <p:cNvPr id="27" name="文字方塊 26"/>
          <p:cNvSpPr txBox="1"/>
          <p:nvPr/>
        </p:nvSpPr>
        <p:spPr>
          <a:xfrm>
            <a:off x="5868144" y="3915054"/>
            <a:ext cx="3161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每</a:t>
            </a:r>
            <a:r>
              <a:rPr lang="en-US" altLang="zh-TW" dirty="0" smtClean="0"/>
              <a:t>100</a:t>
            </a:r>
            <a:r>
              <a:rPr lang="zh-TW" altLang="en-US" dirty="0"/>
              <a:t>克果汁飲</a:t>
            </a:r>
            <a:r>
              <a:rPr lang="zh-TW" altLang="en-US" dirty="0" smtClean="0"/>
              <a:t>品（含</a:t>
            </a:r>
            <a:r>
              <a:rPr lang="en-US" altLang="zh-TW" dirty="0"/>
              <a:t>25%</a:t>
            </a:r>
            <a:r>
              <a:rPr lang="zh-TW" altLang="en-US" dirty="0" smtClean="0"/>
              <a:t>橙汁）含有</a:t>
            </a:r>
            <a:r>
              <a:rPr lang="en-US" altLang="zh-TW" dirty="0" smtClean="0"/>
              <a:t>︰</a:t>
            </a:r>
            <a:r>
              <a:rPr lang="en-US" altLang="zh-TW" b="1" dirty="0" smtClean="0">
                <a:solidFill>
                  <a:srgbClr val="FF0000"/>
                </a:solidFill>
              </a:rPr>
              <a:t>9.3</a:t>
            </a:r>
            <a:r>
              <a:rPr lang="zh-TW" altLang="en-US" dirty="0" smtClean="0"/>
              <a:t>克糖和</a:t>
            </a:r>
            <a:r>
              <a:rPr lang="en-US" altLang="zh-TW" b="1" dirty="0" smtClean="0">
                <a:solidFill>
                  <a:srgbClr val="FF0000"/>
                </a:solidFill>
              </a:rPr>
              <a:t>0.1</a:t>
            </a:r>
            <a:r>
              <a:rPr lang="zh-TW" altLang="en-US" dirty="0" smtClean="0"/>
              <a:t>克纖維素</a:t>
            </a:r>
            <a:endParaRPr lang="en-US" altLang="zh-TW" dirty="0" smtClean="0"/>
          </a:p>
        </p:txBody>
      </p:sp>
      <p:sp>
        <p:nvSpPr>
          <p:cNvPr id="29" name="矩形圖說文字 28"/>
          <p:cNvSpPr/>
          <p:nvPr/>
        </p:nvSpPr>
        <p:spPr bwMode="auto">
          <a:xfrm>
            <a:off x="467544" y="5229200"/>
            <a:ext cx="6696744" cy="1517554"/>
          </a:xfrm>
          <a:prstGeom prst="wedgeRectCallout">
            <a:avLst>
              <a:gd name="adj1" fmla="val 53073"/>
              <a:gd name="adj2" fmla="val 910"/>
            </a:avLst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雖然三者的糖分相若，但</a:t>
            </a:r>
            <a:r>
              <a:rPr lang="zh-HK" alt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橙汁</a:t>
            </a:r>
            <a:r>
              <a:rPr lang="zh-TW" altLang="en-US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所</a:t>
            </a:r>
            <a:r>
              <a:rPr lang="zh-TW" alt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含的纖維素比</a:t>
            </a:r>
            <a:endParaRPr lang="en-US" altLang="zh-TW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TW" alt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鮮橙少，是因為在壓榨過程之中流失。此外，</a:t>
            </a:r>
            <a:endParaRPr lang="en-US" altLang="zh-TW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TW" alt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其他橙味飲品含的橙汁成分很少（</a:t>
            </a:r>
            <a:r>
              <a:rPr lang="zh-TW" altLang="en-US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可能</a:t>
            </a:r>
            <a:r>
              <a:rPr lang="zh-TW" alt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少於</a:t>
            </a:r>
            <a:endParaRPr lang="en-US" altLang="zh-TW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TW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</a:t>
            </a:r>
            <a:r>
              <a:rPr lang="en-US" altLang="zh-TW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%</a:t>
            </a:r>
            <a:r>
              <a:rPr lang="zh-TW" alt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） ，其美味都是由於添加的色素和香料。</a:t>
            </a:r>
            <a:endParaRPr lang="zh-HK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200302"/>
            <a:ext cx="4257414" cy="5181026"/>
          </a:xfrm>
          <a:prstGeom prst="rect">
            <a:avLst/>
          </a:prstGeom>
        </p:spPr>
      </p:pic>
      <p:sp>
        <p:nvSpPr>
          <p:cNvPr id="4" name="圓角矩形圖說文字 3"/>
          <p:cNvSpPr/>
          <p:nvPr/>
        </p:nvSpPr>
        <p:spPr bwMode="auto">
          <a:xfrm>
            <a:off x="6437218" y="741468"/>
            <a:ext cx="2471947" cy="1499986"/>
          </a:xfrm>
          <a:prstGeom prst="wedgeRoundRectCallout">
            <a:avLst>
              <a:gd name="adj1" fmla="val -43058"/>
              <a:gd name="adj2" fmla="val 106812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加工食物也有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些好處，因為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不容易變壞。</a:t>
            </a:r>
            <a:endParaRPr lang="zh-HK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圓角矩形圖說文字 4"/>
          <p:cNvSpPr/>
          <p:nvPr/>
        </p:nvSpPr>
        <p:spPr bwMode="auto">
          <a:xfrm>
            <a:off x="6437218" y="4812846"/>
            <a:ext cx="2376265" cy="1829254"/>
          </a:xfrm>
          <a:prstGeom prst="wedgeRoundRectCallout">
            <a:avLst>
              <a:gd name="adj1" fmla="val -49516"/>
              <a:gd name="adj2" fmla="val -60588"/>
              <a:gd name="adj3" fmla="val 16667"/>
            </a:avLst>
          </a:prstGeom>
          <a:solidFill>
            <a:srgbClr val="FF7C8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而且加入色素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和香料，增添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了食物的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色香</a:t>
            </a:r>
            <a:endParaRPr lang="en-US" altLang="zh-TW" sz="2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味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圓角矩形圖說文字 6"/>
          <p:cNvSpPr/>
          <p:nvPr/>
        </p:nvSpPr>
        <p:spPr bwMode="auto">
          <a:xfrm>
            <a:off x="250444" y="1200302"/>
            <a:ext cx="2867606" cy="4824536"/>
          </a:xfrm>
          <a:prstGeom prst="wedgeRoundRectCallout">
            <a:avLst>
              <a:gd name="adj1" fmla="val 68544"/>
              <a:gd name="adj2" fmla="val 1563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這是因為加工食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物通常會加入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防</a:t>
            </a:r>
            <a:endParaRPr lang="en-US" altLang="zh-TW" sz="2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止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食物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腐壞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添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加劑，對於家長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來說可能很方便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也有一些加工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食物會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添加額外</a:t>
            </a:r>
            <a:endParaRPr lang="en-US" altLang="zh-TW" sz="2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的維生素和礦物</a:t>
            </a:r>
            <a:endParaRPr lang="en-US" altLang="zh-TW" sz="2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質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，例如維生素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、鐵或鈣。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23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200302"/>
            <a:ext cx="4257414" cy="5181026"/>
          </a:xfrm>
          <a:prstGeom prst="rect">
            <a:avLst/>
          </a:prstGeom>
        </p:spPr>
      </p:pic>
      <p:sp>
        <p:nvSpPr>
          <p:cNvPr id="6" name="圓角矩形圖說文字 5"/>
          <p:cNvSpPr/>
          <p:nvPr/>
        </p:nvSpPr>
        <p:spPr bwMode="auto">
          <a:xfrm>
            <a:off x="323528" y="620688"/>
            <a:ext cx="2687971" cy="4559740"/>
          </a:xfrm>
          <a:prstGeom prst="wedgeRoundRectCallout">
            <a:avLst>
              <a:gd name="adj1" fmla="val 68047"/>
              <a:gd name="adj2" fmla="val -26658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經過多重加工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的食物也有其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壞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處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，第一是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有些天然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養素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例如部分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維生素、纖維素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會在加工過程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流失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，使食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物的營養價值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降低。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圓角矩形圖說文字 7"/>
          <p:cNvSpPr/>
          <p:nvPr/>
        </p:nvSpPr>
        <p:spPr bwMode="auto">
          <a:xfrm>
            <a:off x="6804248" y="4204871"/>
            <a:ext cx="2052228" cy="2437229"/>
          </a:xfrm>
          <a:prstGeom prst="wedgeRoundRectCallout">
            <a:avLst>
              <a:gd name="adj1" fmla="val -77225"/>
              <a:gd name="adj2" fmla="val -35860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800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不過這些方</a:t>
            </a:r>
            <a:endParaRPr lang="en-US" altLang="zh-TW" sz="2800" dirty="0" smtClean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2800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法會大大增</a:t>
            </a:r>
            <a:endParaRPr lang="en-US" altLang="zh-TW" sz="2800" dirty="0" smtClean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2800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加食物所含</a:t>
            </a:r>
            <a:endParaRPr lang="en-US" altLang="zh-TW" sz="2800" dirty="0" smtClean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2800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脂肪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鹽</a:t>
            </a:r>
            <a:endParaRPr lang="en-US" altLang="zh-TW" sz="2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和糖</a:t>
            </a:r>
            <a:r>
              <a:rPr lang="zh-TW" altLang="en-US" sz="2800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800" dirty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圖說文字 8"/>
          <p:cNvSpPr/>
          <p:nvPr/>
        </p:nvSpPr>
        <p:spPr bwMode="auto">
          <a:xfrm>
            <a:off x="6228184" y="151603"/>
            <a:ext cx="2798060" cy="2053261"/>
          </a:xfrm>
          <a:prstGeom prst="wedgeRoundRectCallout">
            <a:avLst>
              <a:gd name="adj1" fmla="val -35198"/>
              <a:gd name="adj2" fmla="val 78117"/>
              <a:gd name="adj3" fmla="val 16667"/>
            </a:avLst>
          </a:prstGeom>
          <a:solidFill>
            <a:srgbClr val="FF7C8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800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我知道用油或糖</a:t>
            </a:r>
            <a:endParaRPr lang="en-US" altLang="zh-TW" sz="2800" dirty="0" smtClean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2800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漿來浸泡食物，</a:t>
            </a:r>
            <a:endParaRPr lang="en-US" altLang="zh-TW" sz="2800" dirty="0" smtClean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2800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或是用鹽醃製都</a:t>
            </a:r>
            <a:endParaRPr lang="en-US" altLang="zh-TW" sz="2800" dirty="0" smtClean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2800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是防腐的方法。</a:t>
            </a:r>
            <a:endParaRPr lang="zh-TW" altLang="en-US" sz="2800" dirty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01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0728"/>
            <a:ext cx="4286848" cy="5611008"/>
          </a:xfrm>
          <a:prstGeom prst="rect">
            <a:avLst/>
          </a:prstGeom>
        </p:spPr>
      </p:pic>
      <p:sp>
        <p:nvSpPr>
          <p:cNvPr id="5" name="圓角矩形圖說文字 4"/>
          <p:cNvSpPr/>
          <p:nvPr/>
        </p:nvSpPr>
        <p:spPr bwMode="auto">
          <a:xfrm>
            <a:off x="5163648" y="3717032"/>
            <a:ext cx="3650403" cy="2946712"/>
          </a:xfrm>
          <a:prstGeom prst="wedgeRoundRectCallout">
            <a:avLst>
              <a:gd name="adj1" fmla="val -61559"/>
              <a:gd name="adj2" fmla="val -14159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即是說市面上的加工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食物絕大多數是安全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的。如果可以選擇，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我們還是會選新鮮食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物，因為營養價值好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和可以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更安心食用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圓角矩形圖說文字 6"/>
          <p:cNvSpPr/>
          <p:nvPr/>
        </p:nvSpPr>
        <p:spPr bwMode="auto">
          <a:xfrm>
            <a:off x="5189976" y="980728"/>
            <a:ext cx="3624075" cy="2520280"/>
          </a:xfrm>
          <a:prstGeom prst="wedgeRoundRectCallout">
            <a:avLst>
              <a:gd name="adj1" fmla="val -59873"/>
              <a:gd name="adj2" fmla="val 35922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食物添加劑多半是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化</a:t>
            </a:r>
            <a:endParaRPr lang="en-US" altLang="zh-TW" sz="2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學物質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，進食過量可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能會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影響健康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，有些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添加劑因為對人體有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害已被立例禁用。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667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159" y="2897085"/>
            <a:ext cx="1855337" cy="3988299"/>
          </a:xfrm>
        </p:spPr>
      </p:pic>
      <p:sp>
        <p:nvSpPr>
          <p:cNvPr id="6" name="向右箭號圖說文字 5"/>
          <p:cNvSpPr/>
          <p:nvPr/>
        </p:nvSpPr>
        <p:spPr bwMode="auto">
          <a:xfrm>
            <a:off x="755576" y="1066491"/>
            <a:ext cx="2664296" cy="2232248"/>
          </a:xfrm>
          <a:prstGeom prst="rightArrowCallout">
            <a:avLst/>
          </a:prstGeom>
          <a:solidFill>
            <a:schemeClr val="bg1"/>
          </a:solidFill>
          <a:ln w="38100" cap="flat" cmpd="sng" algn="ctr">
            <a:solidFill>
              <a:srgbClr val="FF99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</a:rPr>
              <a:t>肉類</a:t>
            </a:r>
            <a:endParaRPr kumimoji="1" lang="zh-HK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7" name="向右箭號圖說文字 6"/>
          <p:cNvSpPr/>
          <p:nvPr/>
        </p:nvSpPr>
        <p:spPr bwMode="auto">
          <a:xfrm>
            <a:off x="3491880" y="1043972"/>
            <a:ext cx="2664296" cy="2232248"/>
          </a:xfrm>
          <a:prstGeom prst="rightArrowCallout">
            <a:avLst/>
          </a:prstGeom>
          <a:solidFill>
            <a:schemeClr val="bg1"/>
          </a:solidFill>
          <a:ln w="381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b="1" dirty="0" smtClean="0"/>
              <a:t>油脂</a:t>
            </a:r>
            <a:endParaRPr kumimoji="1" lang="zh-HK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8" name="向右箭號圖說文字 7"/>
          <p:cNvSpPr/>
          <p:nvPr/>
        </p:nvSpPr>
        <p:spPr bwMode="auto">
          <a:xfrm>
            <a:off x="1471360" y="3982301"/>
            <a:ext cx="2664296" cy="2232248"/>
          </a:xfrm>
          <a:prstGeom prst="rightArrowCallout">
            <a:avLst/>
          </a:prstGeom>
          <a:solidFill>
            <a:schemeClr val="bg1"/>
          </a:solidFill>
          <a:ln w="38100" cap="flat" cmpd="sng" algn="ctr">
            <a:solidFill>
              <a:srgbClr val="92D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b="1" dirty="0" smtClean="0"/>
              <a:t>防腐劑</a:t>
            </a:r>
            <a:endParaRPr kumimoji="1" lang="zh-HK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9" name="向右箭號圖說文字 8"/>
          <p:cNvSpPr/>
          <p:nvPr/>
        </p:nvSpPr>
        <p:spPr bwMode="auto">
          <a:xfrm>
            <a:off x="4499992" y="3959732"/>
            <a:ext cx="2664296" cy="2232248"/>
          </a:xfrm>
          <a:prstGeom prst="rightArrowCallout">
            <a:avLst/>
          </a:prstGeom>
          <a:solidFill>
            <a:schemeClr val="bg1"/>
          </a:solidFill>
          <a:ln w="3810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</a:rPr>
              <a:t>澱粉</a:t>
            </a:r>
            <a:endParaRPr kumimoji="1" lang="zh-HK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0" name="向右箭號圖說文字 9"/>
          <p:cNvSpPr/>
          <p:nvPr/>
        </p:nvSpPr>
        <p:spPr bwMode="auto">
          <a:xfrm>
            <a:off x="6228184" y="1035208"/>
            <a:ext cx="2664296" cy="2232248"/>
          </a:xfrm>
          <a:prstGeom prst="rightArrowCallout">
            <a:avLst/>
          </a:prstGeom>
          <a:solidFill>
            <a:schemeClr val="bg1"/>
          </a:solidFill>
          <a:ln w="38100" cap="flat" cmpd="sng" algn="ctr">
            <a:solidFill>
              <a:srgbClr val="FF7C8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b="1" dirty="0" smtClean="0"/>
              <a:t>鹽</a:t>
            </a:r>
            <a:endParaRPr kumimoji="1" lang="zh-HK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452320" y="4872062"/>
            <a:ext cx="13681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/>
              <a:t>猜一種</a:t>
            </a:r>
            <a:r>
              <a:rPr lang="zh-TW" altLang="en-US" sz="3600" b="1" dirty="0" smtClean="0"/>
              <a:t>食品</a:t>
            </a:r>
            <a:endParaRPr lang="zh-HK" altLang="en-US" sz="3600" b="1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64" y="1742729"/>
            <a:ext cx="1573196" cy="148972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793518"/>
            <a:ext cx="1584176" cy="134762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888" y="1628800"/>
            <a:ext cx="1616848" cy="1603649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361" y="4568096"/>
            <a:ext cx="1551509" cy="1538844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60" y="1628436"/>
            <a:ext cx="1696547" cy="156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5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0728"/>
            <a:ext cx="4286848" cy="5611008"/>
          </a:xfrm>
          <a:prstGeom prst="rect">
            <a:avLst/>
          </a:prstGeom>
        </p:spPr>
      </p:pic>
      <p:sp>
        <p:nvSpPr>
          <p:cNvPr id="7" name="圓角矩形圖說文字 6"/>
          <p:cNvSpPr/>
          <p:nvPr/>
        </p:nvSpPr>
        <p:spPr bwMode="auto">
          <a:xfrm>
            <a:off x="5148064" y="1340768"/>
            <a:ext cx="3744416" cy="5040560"/>
          </a:xfrm>
          <a:prstGeom prst="wedgeRoundRectCallout">
            <a:avLst>
              <a:gd name="adj1" fmla="val -64790"/>
              <a:gd name="adj2" fmla="val 20445"/>
              <a:gd name="adj3" fmla="val 16667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358840" y="1614279"/>
            <a:ext cx="332286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en-US" sz="2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明白了，我會</a:t>
            </a:r>
            <a:r>
              <a:rPr lang="en-US" altLang="zh-TW" sz="2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︰</a:t>
            </a:r>
          </a:p>
          <a:p>
            <a:pPr marL="457200" indent="-457200">
              <a:buFont typeface="Wingdings" panose="05000000000000000000" pitchFamily="2" charset="2"/>
              <a:buChar char="þ"/>
            </a:pPr>
            <a:r>
              <a:rPr lang="zh-TW" altLang="en-US" sz="2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認識食物的來源和營養價值。</a:t>
            </a:r>
            <a:endParaRPr lang="en-US" altLang="zh-TW" sz="26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þ"/>
            </a:pPr>
            <a:r>
              <a:rPr lang="zh-TW" altLang="en-US" sz="2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尊重</a:t>
            </a:r>
            <a:r>
              <a:rPr lang="zh-TW" altLang="en-US" sz="2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別人因為</a:t>
            </a:r>
            <a:r>
              <a:rPr lang="zh-TW" altLang="en-US" sz="2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方便、</a:t>
            </a:r>
            <a:r>
              <a:rPr lang="zh-TW" altLang="en-US" sz="2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口味、</a:t>
            </a:r>
            <a:r>
              <a:rPr lang="zh-TW" altLang="en-US" sz="2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價錢或其他</a:t>
            </a:r>
            <a:r>
              <a:rPr lang="zh-TW" altLang="en-US" sz="2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原因而選擇</a:t>
            </a:r>
            <a:r>
              <a:rPr lang="zh-TW" altLang="en-US" sz="2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加工</a:t>
            </a:r>
            <a:r>
              <a:rPr lang="zh-TW" altLang="en-US" sz="2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食物</a:t>
            </a:r>
            <a:r>
              <a:rPr lang="zh-TW" altLang="en-US" sz="2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6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þ"/>
            </a:pPr>
            <a:r>
              <a:rPr lang="zh-TW" altLang="en-US" sz="2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緊記吃太多加工食物對健康有壞影響。</a:t>
            </a:r>
            <a:endParaRPr lang="en-US" altLang="zh-TW" sz="26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þ"/>
            </a:pPr>
            <a:r>
              <a:rPr lang="zh-TW" altLang="en-US" sz="2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在許可的情況下多選新鮮的食物。</a:t>
            </a:r>
            <a:endParaRPr lang="en-US" altLang="zh-TW" sz="2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352800"/>
            <a:ext cx="7772400" cy="1143000"/>
          </a:xfrm>
        </p:spPr>
        <p:txBody>
          <a:bodyPr/>
          <a:lstStyle/>
          <a:p>
            <a:pPr algn="ctr" eaLnBrk="1" hangingPunct="1"/>
            <a:r>
              <a:rPr lang="zh-TW" altLang="en-US" sz="7200" b="1" smtClean="0">
                <a:solidFill>
                  <a:schemeClr val="bg1"/>
                </a:solidFill>
              </a:rPr>
              <a:t>加工陷阱大發現</a:t>
            </a: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1012824" y="855318"/>
            <a:ext cx="759162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48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加工食物在</a:t>
            </a:r>
            <a:r>
              <a:rPr lang="zh-TW" altLang="en-US" sz="4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日常</a:t>
            </a:r>
            <a:r>
              <a:rPr lang="zh-TW" altLang="en-US" sz="48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餐</a:t>
            </a:r>
            <a:r>
              <a:rPr lang="zh-TW" altLang="en-US" sz="4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膳多普遍呢？</a:t>
            </a:r>
            <a:endParaRPr lang="zh-TW" altLang="en-US" sz="4800" b="1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640148"/>
            <a:ext cx="5400600" cy="517899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rot="20832471">
            <a:off x="3233877" y="2003318"/>
            <a:ext cx="392390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HK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試</a:t>
            </a:r>
            <a:r>
              <a:rPr lang="zh-TW" altLang="zh-HK" sz="2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從</a:t>
            </a:r>
            <a:r>
              <a:rPr lang="zh-TW" altLang="en-US" sz="2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「加工陷阱大發現」工作紙所</a:t>
            </a:r>
            <a:r>
              <a:rPr lang="zh-TW" altLang="zh-HK" sz="2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顯示</a:t>
            </a:r>
            <a:r>
              <a:rPr lang="zh-TW" altLang="zh-HK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的食物款式中圈出你認為屬於經過多重加工的材料，然後撇除個人口味因素，單從健康角度，選出每日一種含有最少加工食物的餐款，將所代表的字母填入「天然之選」方格內。</a:t>
            </a:r>
            <a:endParaRPr lang="zh-HK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944477"/>
              </p:ext>
            </p:extLst>
          </p:nvPr>
        </p:nvGraphicFramePr>
        <p:xfrm>
          <a:off x="755576" y="1196752"/>
          <a:ext cx="8136904" cy="49685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3361">
                  <a:extLst>
                    <a:ext uri="{9D8B030D-6E8A-4147-A177-3AD203B41FA5}">
                      <a16:colId xmlns:a16="http://schemas.microsoft.com/office/drawing/2014/main" val="1572280192"/>
                    </a:ext>
                  </a:extLst>
                </a:gridCol>
                <a:gridCol w="2068927">
                  <a:extLst>
                    <a:ext uri="{9D8B030D-6E8A-4147-A177-3AD203B41FA5}">
                      <a16:colId xmlns:a16="http://schemas.microsoft.com/office/drawing/2014/main" val="1828733757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239457506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40723063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810060396"/>
                    </a:ext>
                  </a:extLst>
                </a:gridCol>
              </a:tblGrid>
              <a:tr h="70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星期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餐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餐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餐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天然之選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817065"/>
                  </a:ext>
                </a:extLst>
              </a:tr>
              <a:tr h="851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金菇波波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火腿腸飯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吉</a:t>
                      </a:r>
                      <a:r>
                        <a:rPr lang="zh-TW" altLang="en-US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列</a:t>
                      </a:r>
                      <a:r>
                        <a:rPr lang="zh-TW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炸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豬扒飯配橙味飲品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黑椒牛柳絲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炆米線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281265"/>
                  </a:ext>
                </a:extLst>
              </a:tr>
              <a:tr h="851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照燒蘑菇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牛肉飯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午餐肉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香腸飯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鮮菇蟹柳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肉丸米線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060328"/>
                  </a:ext>
                </a:extLst>
              </a:tr>
              <a:tr h="851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意式燴雜菜雞絲意粉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粟米魚柳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漢堡扒飯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芝士火腿鬆餅 配 雞肉雲吞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900746"/>
                  </a:ext>
                </a:extLst>
              </a:tr>
              <a:tr h="851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鹹魚肉餅飯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鮮茄薯仔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豬扒飯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梅菜蒸豬肉飯配鹹蛋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437306"/>
                  </a:ext>
                </a:extLst>
              </a:tr>
              <a:tr h="851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五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南瓜汁魚塊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紅米飯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獅子狗魚蛋拼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燒雞肉串飯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珍寶腸熱狗 配粟米薯茸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369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63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29112"/>
              </p:ext>
            </p:extLst>
          </p:nvPr>
        </p:nvGraphicFramePr>
        <p:xfrm>
          <a:off x="755576" y="1196752"/>
          <a:ext cx="8136904" cy="49685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3361">
                  <a:extLst>
                    <a:ext uri="{9D8B030D-6E8A-4147-A177-3AD203B41FA5}">
                      <a16:colId xmlns:a16="http://schemas.microsoft.com/office/drawing/2014/main" val="1572280192"/>
                    </a:ext>
                  </a:extLst>
                </a:gridCol>
                <a:gridCol w="2068927">
                  <a:extLst>
                    <a:ext uri="{9D8B030D-6E8A-4147-A177-3AD203B41FA5}">
                      <a16:colId xmlns:a16="http://schemas.microsoft.com/office/drawing/2014/main" val="1828733757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239457506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40723063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810060396"/>
                    </a:ext>
                  </a:extLst>
                </a:gridCol>
              </a:tblGrid>
              <a:tr h="70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星期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餐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餐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餐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天然之選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817065"/>
                  </a:ext>
                </a:extLst>
              </a:tr>
              <a:tr h="851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金菇波波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火腿腸飯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吉</a:t>
                      </a:r>
                      <a:r>
                        <a:rPr lang="zh-TW" altLang="en-US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列</a:t>
                      </a:r>
                      <a:r>
                        <a:rPr lang="zh-TW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炸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豬扒飯配橙味飲品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黑椒牛柳絲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炆米線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HK" sz="40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</a:t>
                      </a:r>
                      <a:endParaRPr lang="zh-TW" sz="40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281265"/>
                  </a:ext>
                </a:extLst>
              </a:tr>
              <a:tr h="851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照燒蘑菇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牛肉飯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午餐肉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香腸飯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鮮菇蟹柳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肉丸米線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40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A</a:t>
                      </a:r>
                      <a:endParaRPr lang="zh-TW" sz="40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15084" marR="15084"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060328"/>
                  </a:ext>
                </a:extLst>
              </a:tr>
              <a:tr h="851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意式燴雜菜雞絲意粉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粟米魚柳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漢堡扒飯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芝士火腿鬆餅 配 雞肉雲吞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40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A</a:t>
                      </a:r>
                      <a:endParaRPr lang="zh-TW" sz="40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15084" marR="15084" marT="0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900746"/>
                  </a:ext>
                </a:extLst>
              </a:tr>
              <a:tr h="851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鹹魚肉餅飯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鮮茄薯仔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豬扒飯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梅菜蒸豬肉飯配鹹蛋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40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B</a:t>
                      </a:r>
                      <a:endParaRPr lang="zh-TW" sz="40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15084" marR="15084"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437306"/>
                  </a:ext>
                </a:extLst>
              </a:tr>
              <a:tr h="851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五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南瓜汁魚塊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紅米飯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獅子狗魚蛋拼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燒雞肉串飯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珍寶腸熱狗 配粟米薯茸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5084" marR="15084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40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A</a:t>
                      </a:r>
                      <a:endParaRPr lang="zh-TW" sz="40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15084" marR="15084" marT="0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369051"/>
                  </a:ext>
                </a:extLst>
              </a:tr>
            </a:tbl>
          </a:graphicData>
        </a:graphic>
      </p:graphicFrame>
      <p:sp>
        <p:nvSpPr>
          <p:cNvPr id="2" name="橢圓 1"/>
          <p:cNvSpPr/>
          <p:nvPr/>
        </p:nvSpPr>
        <p:spPr bwMode="auto">
          <a:xfrm>
            <a:off x="1691680" y="2204864"/>
            <a:ext cx="936104" cy="6480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5" name="橢圓 4"/>
          <p:cNvSpPr/>
          <p:nvPr/>
        </p:nvSpPr>
        <p:spPr bwMode="auto">
          <a:xfrm>
            <a:off x="3887924" y="2276872"/>
            <a:ext cx="1404156" cy="49729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6" name="橢圓 5"/>
          <p:cNvSpPr/>
          <p:nvPr/>
        </p:nvSpPr>
        <p:spPr bwMode="auto">
          <a:xfrm>
            <a:off x="3851920" y="2737128"/>
            <a:ext cx="1134126" cy="4758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7" name="橢圓 6"/>
          <p:cNvSpPr/>
          <p:nvPr/>
        </p:nvSpPr>
        <p:spPr bwMode="auto">
          <a:xfrm>
            <a:off x="3851920" y="3141557"/>
            <a:ext cx="792088" cy="4758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8" name="橢圓 7"/>
          <p:cNvSpPr/>
          <p:nvPr/>
        </p:nvSpPr>
        <p:spPr bwMode="auto">
          <a:xfrm>
            <a:off x="6508547" y="2767021"/>
            <a:ext cx="792088" cy="4758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9" name="橢圓 8"/>
          <p:cNvSpPr/>
          <p:nvPr/>
        </p:nvSpPr>
        <p:spPr bwMode="auto">
          <a:xfrm>
            <a:off x="5814138" y="3149941"/>
            <a:ext cx="792088" cy="4758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0" name="橢圓 9"/>
          <p:cNvSpPr/>
          <p:nvPr/>
        </p:nvSpPr>
        <p:spPr bwMode="auto">
          <a:xfrm>
            <a:off x="3631082" y="4011078"/>
            <a:ext cx="1156942" cy="4758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1" name="橢圓 10"/>
          <p:cNvSpPr/>
          <p:nvPr/>
        </p:nvSpPr>
        <p:spPr bwMode="auto">
          <a:xfrm>
            <a:off x="6161343" y="3588258"/>
            <a:ext cx="792088" cy="4758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2" name="橢圓 11"/>
          <p:cNvSpPr/>
          <p:nvPr/>
        </p:nvSpPr>
        <p:spPr bwMode="auto">
          <a:xfrm>
            <a:off x="5418094" y="4486926"/>
            <a:ext cx="792088" cy="4758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3" name="橢圓 12"/>
          <p:cNvSpPr/>
          <p:nvPr/>
        </p:nvSpPr>
        <p:spPr bwMode="auto">
          <a:xfrm>
            <a:off x="6146974" y="4889064"/>
            <a:ext cx="792088" cy="4758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4" name="橢圓 13"/>
          <p:cNvSpPr/>
          <p:nvPr/>
        </p:nvSpPr>
        <p:spPr bwMode="auto">
          <a:xfrm>
            <a:off x="1372506" y="4651140"/>
            <a:ext cx="792088" cy="4758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5" name="橢圓 14"/>
          <p:cNvSpPr/>
          <p:nvPr/>
        </p:nvSpPr>
        <p:spPr bwMode="auto">
          <a:xfrm>
            <a:off x="3347864" y="5350887"/>
            <a:ext cx="1738779" cy="4758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6" name="橢圓 15"/>
          <p:cNvSpPr/>
          <p:nvPr/>
        </p:nvSpPr>
        <p:spPr bwMode="auto">
          <a:xfrm>
            <a:off x="5422955" y="5350887"/>
            <a:ext cx="1085591" cy="4758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356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答案</a:t>
            </a:r>
            <a:r>
              <a:rPr lang="en-US" altLang="zh-TW" dirty="0" smtClean="0"/>
              <a:t>︰</a:t>
            </a:r>
            <a:r>
              <a:rPr lang="zh-TW" altLang="en-US" dirty="0" smtClean="0"/>
              <a:t>香腸</a:t>
            </a:r>
            <a:endParaRPr lang="zh-HK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36912"/>
            <a:ext cx="6582821" cy="3600400"/>
          </a:xfrm>
        </p:spPr>
      </p:pic>
    </p:spTree>
    <p:extLst>
      <p:ext uri="{BB962C8B-B14F-4D97-AF65-F5344CB8AC3E}">
        <p14:creationId xmlns:p14="http://schemas.microsoft.com/office/powerpoint/2010/main" val="79569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159" y="2897085"/>
            <a:ext cx="1855337" cy="3988299"/>
          </a:xfrm>
        </p:spPr>
      </p:pic>
      <p:sp>
        <p:nvSpPr>
          <p:cNvPr id="6" name="向右箭號圖說文字 5"/>
          <p:cNvSpPr/>
          <p:nvPr/>
        </p:nvSpPr>
        <p:spPr bwMode="auto">
          <a:xfrm>
            <a:off x="755576" y="1066491"/>
            <a:ext cx="2664296" cy="2232248"/>
          </a:xfrm>
          <a:prstGeom prst="rightArrowCallout">
            <a:avLst/>
          </a:prstGeom>
          <a:solidFill>
            <a:schemeClr val="bg1"/>
          </a:solidFill>
          <a:ln w="38100" cap="flat" cmpd="sng" algn="ctr">
            <a:solidFill>
              <a:srgbClr val="FF99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</a:rPr>
              <a:t>水果</a:t>
            </a:r>
            <a:endParaRPr kumimoji="1" lang="zh-HK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7" name="向右箭號圖說文字 6"/>
          <p:cNvSpPr/>
          <p:nvPr/>
        </p:nvSpPr>
        <p:spPr bwMode="auto">
          <a:xfrm>
            <a:off x="3491880" y="1043972"/>
            <a:ext cx="2664296" cy="2232248"/>
          </a:xfrm>
          <a:prstGeom prst="rightArrowCallout">
            <a:avLst/>
          </a:prstGeom>
          <a:solidFill>
            <a:schemeClr val="bg1"/>
          </a:solidFill>
          <a:ln w="381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b="1" dirty="0" smtClean="0"/>
              <a:t>糖</a:t>
            </a:r>
            <a:endParaRPr kumimoji="1" lang="zh-HK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8" name="向右箭號圖說文字 7"/>
          <p:cNvSpPr/>
          <p:nvPr/>
        </p:nvSpPr>
        <p:spPr bwMode="auto">
          <a:xfrm>
            <a:off x="1331640" y="3982300"/>
            <a:ext cx="2804016" cy="2399027"/>
          </a:xfrm>
          <a:prstGeom prst="rightArrowCallout">
            <a:avLst/>
          </a:prstGeom>
          <a:solidFill>
            <a:schemeClr val="bg1"/>
          </a:solidFill>
          <a:ln w="38100" cap="flat" cmpd="sng" algn="ctr">
            <a:solidFill>
              <a:srgbClr val="92D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b="1" dirty="0" smtClean="0"/>
              <a:t>食用色素</a:t>
            </a:r>
            <a:endParaRPr kumimoji="1" lang="zh-HK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9" name="向右箭號圖說文字 8"/>
          <p:cNvSpPr/>
          <p:nvPr/>
        </p:nvSpPr>
        <p:spPr bwMode="auto">
          <a:xfrm>
            <a:off x="4406817" y="3959731"/>
            <a:ext cx="2757471" cy="2421595"/>
          </a:xfrm>
          <a:prstGeom prst="rightArrowCallout">
            <a:avLst/>
          </a:prstGeom>
          <a:solidFill>
            <a:schemeClr val="bg1"/>
          </a:solidFill>
          <a:ln w="3810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</a:rPr>
              <a:t>防腐劑</a:t>
            </a:r>
            <a:endParaRPr kumimoji="1" lang="zh-HK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0" name="向右箭號圖說文字 9"/>
          <p:cNvSpPr/>
          <p:nvPr/>
        </p:nvSpPr>
        <p:spPr bwMode="auto">
          <a:xfrm>
            <a:off x="6228184" y="1035208"/>
            <a:ext cx="2664296" cy="2232248"/>
          </a:xfrm>
          <a:prstGeom prst="rightArrowCallout">
            <a:avLst/>
          </a:prstGeom>
          <a:solidFill>
            <a:schemeClr val="bg1"/>
          </a:solidFill>
          <a:ln w="38100" cap="flat" cmpd="sng" algn="ctr">
            <a:solidFill>
              <a:srgbClr val="FF7C8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</a:rPr>
              <a:t>水</a:t>
            </a:r>
            <a:endParaRPr kumimoji="1" lang="zh-HK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452320" y="4872062"/>
            <a:ext cx="13681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/>
              <a:t>猜一種</a:t>
            </a:r>
            <a:r>
              <a:rPr lang="zh-TW" altLang="en-US" sz="3600" b="1" dirty="0" smtClean="0"/>
              <a:t>飲品</a:t>
            </a:r>
            <a:endParaRPr lang="zh-HK" altLang="en-US" sz="3600" b="1" dirty="0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05" y="1735686"/>
            <a:ext cx="1618083" cy="1505808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97152"/>
            <a:ext cx="1641113" cy="1440160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49" y="1988246"/>
            <a:ext cx="1633223" cy="1253248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052736"/>
            <a:ext cx="1296144" cy="2156556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845244"/>
            <a:ext cx="1636420" cy="139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5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09700"/>
            <a:ext cx="4608512" cy="545744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答案</a:t>
            </a:r>
            <a:r>
              <a:rPr lang="en-US" altLang="zh-TW" dirty="0" smtClean="0"/>
              <a:t>︰</a:t>
            </a:r>
            <a:r>
              <a:rPr lang="zh-TW" altLang="en-US" dirty="0" smtClean="0"/>
              <a:t>果汁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8723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159" y="2897085"/>
            <a:ext cx="1855337" cy="3988299"/>
          </a:xfrm>
        </p:spPr>
      </p:pic>
      <p:sp>
        <p:nvSpPr>
          <p:cNvPr id="6" name="向右箭號圖說文字 5"/>
          <p:cNvSpPr/>
          <p:nvPr/>
        </p:nvSpPr>
        <p:spPr bwMode="auto">
          <a:xfrm>
            <a:off x="1090989" y="1192160"/>
            <a:ext cx="3252394" cy="2576703"/>
          </a:xfrm>
          <a:prstGeom prst="rightArrowCallout">
            <a:avLst/>
          </a:prstGeom>
          <a:solidFill>
            <a:schemeClr val="bg1"/>
          </a:solidFill>
          <a:ln w="38100" cap="flat" cmpd="sng" algn="ctr">
            <a:solidFill>
              <a:srgbClr val="FF99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b="1" dirty="0"/>
              <a:t>馬鈴薯</a:t>
            </a:r>
            <a:endParaRPr kumimoji="1" lang="zh-HK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7" name="向右箭號圖說文字 6"/>
          <p:cNvSpPr/>
          <p:nvPr/>
        </p:nvSpPr>
        <p:spPr bwMode="auto">
          <a:xfrm>
            <a:off x="4425625" y="1222411"/>
            <a:ext cx="3098703" cy="2546452"/>
          </a:xfrm>
          <a:prstGeom prst="rightArrowCallout">
            <a:avLst/>
          </a:prstGeom>
          <a:solidFill>
            <a:schemeClr val="bg1"/>
          </a:solidFill>
          <a:ln w="381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b="1" dirty="0" smtClean="0"/>
              <a:t>鹽</a:t>
            </a:r>
            <a:endParaRPr kumimoji="1" lang="zh-HK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8" name="向右箭號圖說文字 7"/>
          <p:cNvSpPr/>
          <p:nvPr/>
        </p:nvSpPr>
        <p:spPr bwMode="auto">
          <a:xfrm>
            <a:off x="4411233" y="4198569"/>
            <a:ext cx="3100502" cy="2452588"/>
          </a:xfrm>
          <a:prstGeom prst="rightArrowCallout">
            <a:avLst/>
          </a:prstGeom>
          <a:solidFill>
            <a:schemeClr val="bg1"/>
          </a:solidFill>
          <a:ln w="38100" cap="flat" cmpd="sng" algn="ctr">
            <a:solidFill>
              <a:srgbClr val="92D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HK" altLang="en-US" b="1" dirty="0" smtClean="0"/>
              <a:t>燒烤味</a:t>
            </a:r>
            <a:r>
              <a:rPr lang="zh-HK" altLang="en-US" b="1" dirty="0"/>
              <a:t>粉</a:t>
            </a:r>
          </a:p>
          <a:p>
            <a:pPr algn="ctr"/>
            <a:endParaRPr kumimoji="1" lang="zh-HK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向右箭號圖說文字 9"/>
          <p:cNvSpPr/>
          <p:nvPr/>
        </p:nvSpPr>
        <p:spPr bwMode="auto">
          <a:xfrm>
            <a:off x="1090988" y="4198569"/>
            <a:ext cx="3234645" cy="2433224"/>
          </a:xfrm>
          <a:prstGeom prst="rightArrowCallout">
            <a:avLst/>
          </a:prstGeom>
          <a:solidFill>
            <a:schemeClr val="bg1"/>
          </a:solidFill>
          <a:ln w="38100" cap="flat" cmpd="sng" algn="ctr">
            <a:solidFill>
              <a:srgbClr val="FF7C8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b="1" dirty="0" smtClean="0"/>
              <a:t>油</a:t>
            </a:r>
            <a:endParaRPr kumimoji="1" lang="zh-HK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452320" y="4872062"/>
            <a:ext cx="13681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/>
              <a:t>猜一種</a:t>
            </a:r>
            <a:r>
              <a:rPr lang="zh-TW" altLang="en-US" sz="3600" b="1" dirty="0" smtClean="0"/>
              <a:t>食品</a:t>
            </a:r>
            <a:endParaRPr lang="zh-HK" altLang="en-US" sz="3600" b="1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014" y="1920166"/>
            <a:ext cx="1817593" cy="172485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28" y="4667486"/>
            <a:ext cx="1511763" cy="188639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194" y="4667486"/>
            <a:ext cx="1431027" cy="1836329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74" y="2166441"/>
            <a:ext cx="1974848" cy="140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9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答案</a:t>
            </a:r>
            <a:r>
              <a:rPr lang="en-US" altLang="zh-TW" dirty="0" smtClean="0"/>
              <a:t>︰</a:t>
            </a:r>
            <a:r>
              <a:rPr lang="zh-TW" altLang="en-US" dirty="0" smtClean="0"/>
              <a:t>薯片</a:t>
            </a:r>
            <a:endParaRPr lang="zh-HK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210">
            <a:off x="4176409" y="1642196"/>
            <a:ext cx="3029436" cy="4745579"/>
          </a:xfrm>
        </p:spPr>
      </p:pic>
    </p:spTree>
    <p:extLst>
      <p:ext uri="{BB962C8B-B14F-4D97-AF65-F5344CB8AC3E}">
        <p14:creationId xmlns:p14="http://schemas.microsoft.com/office/powerpoint/2010/main" val="276038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564" y="4523433"/>
            <a:ext cx="3374448" cy="2334567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smtClean="0"/>
              <a:t>加工的重要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551" y="2060848"/>
            <a:ext cx="7802905" cy="4114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TW" altLang="en-US" dirty="0" smtClean="0"/>
              <a:t>新鮮的食物存放太久，容易腐爛、壞掉。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dirty="0" smtClean="0"/>
              <a:t>從前，人們在食物盛產的季節，把食物加以處理，讓食物保存較久。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dirty="0" smtClean="0"/>
              <a:t>時至今日，發展出各式各樣的加工食品。</a:t>
            </a:r>
          </a:p>
        </p:txBody>
      </p:sp>
      <p:sp>
        <p:nvSpPr>
          <p:cNvPr id="3" name="矩形圖說文字 2"/>
          <p:cNvSpPr/>
          <p:nvPr/>
        </p:nvSpPr>
        <p:spPr bwMode="auto">
          <a:xfrm>
            <a:off x="3923928" y="4893387"/>
            <a:ext cx="2572949" cy="911877"/>
          </a:xfrm>
          <a:prstGeom prst="wedgeRectCallout">
            <a:avLst>
              <a:gd name="adj1" fmla="val 67702"/>
              <a:gd name="adj2" fmla="val -27118"/>
            </a:avLst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你能說出常見的</a:t>
            </a:r>
            <a:endParaRPr lang="en-US" altLang="zh-TW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TW" alt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加工食物嗎？</a:t>
            </a:r>
            <a:endParaRPr lang="zh-HK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030" descr="D:\複製 -20050326\PREVIEW\CIMG0667.JPG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05" y="3873372"/>
            <a:ext cx="3705012" cy="277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1034"/>
          <p:cNvSpPr txBox="1">
            <a:spLocks noChangeArrowheads="1"/>
          </p:cNvSpPr>
          <p:nvPr/>
        </p:nvSpPr>
        <p:spPr bwMode="auto">
          <a:xfrm>
            <a:off x="2581505" y="5915624"/>
            <a:ext cx="236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zh-TW" altLang="en-US" sz="3600" dirty="0"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</a:schemeClr>
                  </a:glow>
                </a:effectLst>
              </a:rPr>
              <a:t>各式肉丸</a:t>
            </a:r>
            <a:endParaRPr lang="zh-TW" altLang="en-US" sz="2800" dirty="0">
              <a:solidFill>
                <a:schemeClr val="bg1"/>
              </a:solidFill>
              <a:effectLst>
                <a:glow rad="127000">
                  <a:schemeClr val="tx1">
                    <a:lumMod val="75000"/>
                  </a:schemeClr>
                </a:glow>
              </a:effectLst>
            </a:endParaRPr>
          </a:p>
        </p:txBody>
      </p:sp>
      <p:pic>
        <p:nvPicPr>
          <p:cNvPr id="6151" name="Picture 1038" descr="C:\WINDOWS\Desktop\Graphic\photo\CIMG4553.JPG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2" y="3873373"/>
            <a:ext cx="4180374" cy="279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39" descr="C:\WINDOWS\Desktop\Graphic\photo\CIMG44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349" y="994541"/>
            <a:ext cx="4215379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Rectangle 1040"/>
          <p:cNvSpPr>
            <a:spLocks noChangeArrowheads="1"/>
          </p:cNvSpPr>
          <p:nvPr/>
        </p:nvSpPr>
        <p:spPr bwMode="auto">
          <a:xfrm>
            <a:off x="7524328" y="2924137"/>
            <a:ext cx="1656184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zh-TW" altLang="en-US" sz="3600" dirty="0"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</a:schemeClr>
                  </a:glow>
                </a:effectLst>
              </a:rPr>
              <a:t>火腿</a:t>
            </a:r>
          </a:p>
        </p:txBody>
      </p:sp>
      <p:pic>
        <p:nvPicPr>
          <p:cNvPr id="12" name="Picture 1026" descr="D:\複製 -20050326\PREVIEW\CIMG067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17" y="994541"/>
            <a:ext cx="3759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34"/>
          <p:cNvSpPr txBox="1">
            <a:spLocks noChangeArrowheads="1"/>
          </p:cNvSpPr>
          <p:nvPr/>
        </p:nvSpPr>
        <p:spPr bwMode="auto">
          <a:xfrm>
            <a:off x="7097500" y="5915624"/>
            <a:ext cx="181329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zh-TW" altLang="en-US" sz="3600" dirty="0" smtClean="0"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</a:schemeClr>
                  </a:glow>
                </a:effectLst>
              </a:rPr>
              <a:t>午餐肉</a:t>
            </a:r>
            <a:endParaRPr lang="zh-TW" altLang="en-US" sz="2800" dirty="0">
              <a:solidFill>
                <a:schemeClr val="bg1"/>
              </a:solidFill>
              <a:effectLst>
                <a:glow rad="127000">
                  <a:schemeClr val="tx1">
                    <a:lumMod val="75000"/>
                  </a:schemeClr>
                </a:glow>
              </a:effectLst>
            </a:endParaRPr>
          </a:p>
        </p:txBody>
      </p:sp>
      <p:sp>
        <p:nvSpPr>
          <p:cNvPr id="16" name="Rectangle 1040"/>
          <p:cNvSpPr>
            <a:spLocks noChangeArrowheads="1"/>
          </p:cNvSpPr>
          <p:nvPr/>
        </p:nvSpPr>
        <p:spPr bwMode="auto">
          <a:xfrm>
            <a:off x="3336786" y="2930081"/>
            <a:ext cx="1656184" cy="659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zh-TW" altLang="en-US" sz="3600" dirty="0" smtClean="0"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</a:schemeClr>
                  </a:glow>
                </a:effectLst>
              </a:rPr>
              <a:t>香腸</a:t>
            </a:r>
            <a:endParaRPr lang="zh-TW" altLang="en-US" sz="3600" dirty="0">
              <a:solidFill>
                <a:schemeClr val="bg1"/>
              </a:solidFill>
              <a:effectLst>
                <a:glow rad="127000">
                  <a:schemeClr val="tx1">
                    <a:lumMod val="7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Designs\Nature.pot</Template>
  <TotalTime>1664</TotalTime>
  <Words>1342</Words>
  <Application>Microsoft Office PowerPoint</Application>
  <PresentationFormat>如螢幕大小 (4:3)</PresentationFormat>
  <Paragraphs>235</Paragraphs>
  <Slides>23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0" baseType="lpstr">
      <vt:lpstr>微軟正黑體</vt:lpstr>
      <vt:lpstr>新細明體</vt:lpstr>
      <vt:lpstr>標楷體</vt:lpstr>
      <vt:lpstr>Arial</vt:lpstr>
      <vt:lpstr>Times New Roman</vt:lpstr>
      <vt:lpstr>Wingdings</vt:lpstr>
      <vt:lpstr>Nature</vt:lpstr>
      <vt:lpstr>PowerPoint 簡報</vt:lpstr>
      <vt:lpstr>PowerPoint 簡報</vt:lpstr>
      <vt:lpstr>答案︰香腸</vt:lpstr>
      <vt:lpstr>PowerPoint 簡報</vt:lpstr>
      <vt:lpstr>答案︰果汁</vt:lpstr>
      <vt:lpstr>PowerPoint 簡報</vt:lpstr>
      <vt:lpstr>答案︰薯片</vt:lpstr>
      <vt:lpstr>加工的重要</vt:lpstr>
      <vt:lpstr>PowerPoint 簡報</vt:lpstr>
      <vt:lpstr>PowerPoint 簡報</vt:lpstr>
      <vt:lpstr>你知道加工過程對食物營養價值的改變嗎？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加工陷阱大發現</vt:lpstr>
      <vt:lpstr>PowerPoint 簡報</vt:lpstr>
      <vt:lpstr>PowerPoint 簡報</vt:lpstr>
    </vt:vector>
  </TitlesOfParts>
  <Company>CUHK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香港中文大學健康教育及促進健康中心</dc:creator>
  <cp:lastModifiedBy>Vera</cp:lastModifiedBy>
  <cp:revision>239</cp:revision>
  <dcterms:created xsi:type="dcterms:W3CDTF">2005-11-21T03:45:43Z</dcterms:created>
  <dcterms:modified xsi:type="dcterms:W3CDTF">2018-10-06T05:27:02Z</dcterms:modified>
</cp:coreProperties>
</file>